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
  </p:notesMasterIdLst>
  <p:sldIdLst>
    <p:sldId id="365" r:id="rId5"/>
    <p:sldId id="366" r:id="rId6"/>
    <p:sldId id="36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2EE38A-D335-3A49-EEDD-2EDDBB768101}" name="Stefan Brown" initials="SB" userId="S::stefan.brown@brightcarbon.com::252352bc-e6ff-405e-b10a-872912c68ef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0B537"/>
    <a:srgbClr val="ED7700"/>
    <a:srgbClr val="EE0044"/>
    <a:srgbClr val="E7ECF0"/>
    <a:srgbClr val="E6ECF0"/>
    <a:srgbClr val="00000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1" autoAdjust="0"/>
    <p:restoredTop sz="94673" autoAdjust="0"/>
  </p:normalViewPr>
  <p:slideViewPr>
    <p:cSldViewPr snapToGrid="0">
      <p:cViewPr varScale="1">
        <p:scale>
          <a:sx n="129" d="100"/>
          <a:sy n="129" d="100"/>
        </p:scale>
        <p:origin x="224" y="1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3350"/>
    </p:cViewPr>
  </p:sorterViewPr>
  <p:notesViewPr>
    <p:cSldViewPr snapToGrid="0" showGuides="1">
      <p:cViewPr varScale="1">
        <p:scale>
          <a:sx n="80" d="100"/>
          <a:sy n="80" d="100"/>
        </p:scale>
        <p:origin x="314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12/12/2023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5"/>
                  </a:solidFill>
                  <a:latin typeface="+mj-lt"/>
                </a:rPr>
                <a:t>MIT </a:t>
              </a:r>
              <a:r>
                <a:rPr lang="en-US" sz="4900" b="0" i="0" cap="all" baseline="0" dirty="0">
                  <a:solidFill>
                    <a:schemeClr val="accent5"/>
                  </a:solidFill>
                  <a:latin typeface="+mj-lt"/>
                </a:rPr>
                <a:t>SLOAN</a:t>
              </a:r>
              <a:r>
                <a:rPr lang="en-US" sz="4900" b="0" i="0" dirty="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dirty="0"/>
              <a:t>01. Section Name</a:t>
            </a:r>
            <a:endParaRPr lang="en-GB" dirty="0"/>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dirty="0"/>
              <a:t>02. Section Name</a:t>
            </a:r>
            <a:endParaRPr lang="en-GB" dirty="0"/>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dirty="0"/>
              <a:t>03. Section Name</a:t>
            </a:r>
            <a:endParaRPr lang="en-GB" dirty="0"/>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dirty="0"/>
              <a:t>04. Section Name</a:t>
            </a:r>
            <a:endParaRPr lang="en-GB" dirty="0"/>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dirty="0"/>
              <a:t>05. Section Name</a:t>
            </a:r>
            <a:endParaRPr lang="en-GB" dirty="0"/>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dirty="0"/>
              <a:t>06. Section Name</a:t>
            </a:r>
            <a:endParaRPr lang="en-GB" dirty="0"/>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dirty="0"/>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dirty="0"/>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dirty="0"/>
              <a:t>Do not enter text into this placeholder. </a:t>
            </a:r>
            <a:br>
              <a:rPr lang="en-GB" dirty="0"/>
            </a:br>
            <a:r>
              <a:rPr lang="en-GB" dirty="0"/>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a:t>
              </a:r>
            </a:p>
            <a:p>
              <a:endParaRPr lang="en-GB" sz="9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dirty="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dirty="0"/>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dirty="0"/>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dirty="0"/>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dirty="0"/>
              <a:t>Click to edit Master title style</a:t>
            </a:r>
            <a:endParaRPr lang="en-GB" dirty="0"/>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dirty="0"/>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MIT </a:t>
              </a:r>
              <a:r>
                <a:rPr lang="en-US" sz="4900" b="0" i="0" cap="all" baseline="0" dirty="0">
                  <a:solidFill>
                    <a:schemeClr val="accent1">
                      <a:lumMod val="40000"/>
                      <a:lumOff val="60000"/>
                    </a:schemeClr>
                  </a:solidFill>
                  <a:latin typeface="+mj-lt"/>
                </a:rPr>
                <a:t>SLOAN</a:t>
              </a:r>
              <a:r>
                <a:rPr lang="en-US" sz="4900" b="0" i="0" dirty="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dirty="0"/>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dirty="0"/>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dirty="0"/>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dirty="0"/>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dirty="0"/>
              <a:t>“Click to add quote</a:t>
            </a:r>
            <a:endParaRPr lang="en-GB" dirty="0"/>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dirty="0"/>
              <a:t>Click to add name / date</a:t>
            </a:r>
            <a:endParaRPr lang="en-GB" dirty="0"/>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dirty="0"/>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dirty="0"/>
              <a:t>“Click to add quote</a:t>
            </a:r>
            <a:endParaRPr lang="en-GB" dirty="0"/>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dirty="0"/>
              <a:t>Click to add name / date</a:t>
            </a:r>
            <a:endParaRPr lang="en-GB" dirty="0"/>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dirty="0"/>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dirty="0"/>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dirty="0"/>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dirty="0"/>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dirty="0"/>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dirty="0"/>
              <a:t>Do not enter text into this placeholder. This will not show up when presenting </a:t>
            </a:r>
          </a:p>
          <a:p>
            <a:pPr lvl="0"/>
            <a:endParaRPr lang="en-GB" dirty="0"/>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dirty="0">
                <a:solidFill>
                  <a:schemeClr val="bg1"/>
                </a:solidFill>
              </a:rPr>
              <a:t>DO NOT USE ANY LAYOUTS THAT APPEAR AFTER THIS LAYOUT</a:t>
            </a:r>
            <a:endParaRPr lang="en-GB" sz="6600" b="1" dirty="0">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dirty="0"/>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89CD13-0B83-2AA2-7FFB-13E125351875}"/>
              </a:ext>
            </a:extLst>
          </p:cNvPr>
          <p:cNvSpPr>
            <a:spLocks noGrp="1"/>
          </p:cNvSpPr>
          <p:nvPr>
            <p:ph type="sldNum" sz="quarter" idx="11"/>
          </p:nvPr>
        </p:nvSpPr>
        <p:spPr/>
        <p:txBody>
          <a:bodyPr/>
          <a:lstStyle/>
          <a:p>
            <a:fld id="{3A74F2AC-1E9A-41D4-8B35-A069FB343260}" type="slidenum">
              <a:rPr lang="en-GB" smtClean="0"/>
              <a:pPr/>
              <a:t>1</a:t>
            </a:fld>
            <a:endParaRPr lang="en-GB"/>
          </a:p>
        </p:txBody>
      </p:sp>
      <p:graphicFrame>
        <p:nvGraphicFramePr>
          <p:cNvPr id="7" name="Table 9">
            <a:extLst>
              <a:ext uri="{FF2B5EF4-FFF2-40B4-BE49-F238E27FC236}">
                <a16:creationId xmlns:a16="http://schemas.microsoft.com/office/drawing/2014/main" id="{0430C042-2F36-DA1F-170D-A3484D01DE12}"/>
              </a:ext>
            </a:extLst>
          </p:cNvPr>
          <p:cNvGraphicFramePr>
            <a:graphicFrameLocks noGrp="1"/>
          </p:cNvGraphicFramePr>
          <p:nvPr>
            <p:extLst>
              <p:ext uri="{D42A27DB-BD31-4B8C-83A1-F6EECF244321}">
                <p14:modId xmlns:p14="http://schemas.microsoft.com/office/powerpoint/2010/main" val="2234948268"/>
              </p:ext>
            </p:extLst>
          </p:nvPr>
        </p:nvGraphicFramePr>
        <p:xfrm>
          <a:off x="194811" y="258080"/>
          <a:ext cx="7958589" cy="3334206"/>
        </p:xfrm>
        <a:graphic>
          <a:graphicData uri="http://schemas.openxmlformats.org/drawingml/2006/table">
            <a:tbl>
              <a:tblPr firstRow="1" bandRow="1">
                <a:tableStyleId>{5A111915-BE36-4E01-A7E5-04B1672EAD32}</a:tableStyleId>
              </a:tblPr>
              <a:tblGrid>
                <a:gridCol w="2798760">
                  <a:extLst>
                    <a:ext uri="{9D8B030D-6E8A-4147-A177-3AD203B41FA5}">
                      <a16:colId xmlns:a16="http://schemas.microsoft.com/office/drawing/2014/main" val="1494945882"/>
                    </a:ext>
                  </a:extLst>
                </a:gridCol>
                <a:gridCol w="1175657">
                  <a:extLst>
                    <a:ext uri="{9D8B030D-6E8A-4147-A177-3AD203B41FA5}">
                      <a16:colId xmlns:a16="http://schemas.microsoft.com/office/drawing/2014/main" val="2628802607"/>
                    </a:ext>
                  </a:extLst>
                </a:gridCol>
                <a:gridCol w="1404258">
                  <a:extLst>
                    <a:ext uri="{9D8B030D-6E8A-4147-A177-3AD203B41FA5}">
                      <a16:colId xmlns:a16="http://schemas.microsoft.com/office/drawing/2014/main" val="357430945"/>
                    </a:ext>
                  </a:extLst>
                </a:gridCol>
                <a:gridCol w="1197428">
                  <a:extLst>
                    <a:ext uri="{9D8B030D-6E8A-4147-A177-3AD203B41FA5}">
                      <a16:colId xmlns:a16="http://schemas.microsoft.com/office/drawing/2014/main" val="1646857587"/>
                    </a:ext>
                  </a:extLst>
                </a:gridCol>
                <a:gridCol w="1382486">
                  <a:extLst>
                    <a:ext uri="{9D8B030D-6E8A-4147-A177-3AD203B41FA5}">
                      <a16:colId xmlns:a16="http://schemas.microsoft.com/office/drawing/2014/main" val="1689348762"/>
                    </a:ext>
                  </a:extLst>
                </a:gridCol>
              </a:tblGrid>
              <a:tr h="0">
                <a:tc rowSpan="2">
                  <a:txBody>
                    <a:bodyPr/>
                    <a:lstStyle/>
                    <a:p>
                      <a:pPr algn="ctr"/>
                      <a:r>
                        <a:rPr lang="en-GB" sz="2000" b="1" dirty="0">
                          <a:solidFill>
                            <a:schemeClr val="accent1"/>
                          </a:solidFill>
                          <a:latin typeface="+mn-lt"/>
                        </a:rPr>
                        <a:t>Analyzing Results</a:t>
                      </a:r>
                    </a:p>
                  </a:txBody>
                  <a:tcPr anchor="ctr">
                    <a:lnL w="3175" cap="flat" cmpd="sng" algn="ctr">
                      <a:solidFill>
                        <a:schemeClr val="bg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6350" cap="flat" cmpd="sng" algn="ctr">
                      <a:noFill/>
                      <a:prstDash val="solid"/>
                      <a:miter lim="800000"/>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Similarity</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chemeClr val="accent1"/>
                        </a:solidFill>
                        <a:effectLst/>
                        <a:uLnTx/>
                        <a:uFillTx/>
                        <a:latin typeface="+mn-lt"/>
                        <a:ea typeface="+mn-ea"/>
                        <a:cs typeface="+mn-cs"/>
                      </a:endParaRP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Abalone</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chemeClr val="accent1"/>
                        </a:solidFill>
                        <a:effectLst/>
                        <a:uLnTx/>
                        <a:uFillTx/>
                        <a:latin typeface="+mn-lt"/>
                        <a:ea typeface="+mn-ea"/>
                        <a:cs typeface="+mn-cs"/>
                      </a:endParaRPr>
                    </a:p>
                  </a:txBody>
                  <a:tcPr anchor="ctr">
                    <a:lnL>
                      <a:noFill/>
                    </a:lnL>
                    <a:lnR w="6350" cap="flat" cmpd="sng" algn="ctr">
                      <a:noFill/>
                      <a:prstDash val="solid"/>
                      <a:miter lim="800000"/>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373117"/>
                  </a:ext>
                </a:extLst>
              </a:tr>
              <a:tr h="0">
                <a:tc vMerge="1">
                  <a:txBody>
                    <a:bodyPr/>
                    <a:lstStyle/>
                    <a:p>
                      <a:pPr algn="l"/>
                      <a:endParaRPr lang="en-GB" sz="2000" b="1" dirty="0">
                        <a:solidFill>
                          <a:schemeClr val="accent1"/>
                        </a:solidFill>
                        <a:latin typeface="+mn-lt"/>
                      </a:endParaRPr>
                    </a:p>
                  </a:txBody>
                  <a:tcPr anchor="ctr">
                    <a:lnL w="28575" cap="flat" cmpd="sng" algn="ctr">
                      <a:solidFill>
                        <a:schemeClr val="bg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bg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K-Means</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K-Medoids</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K-Means</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K-Medoids</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2313846"/>
                  </a:ext>
                </a:extLst>
              </a:tr>
              <a:tr h="201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Avg % Improvement in WCSS:</a:t>
                      </a:r>
                      <a:b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Heuristics to Opt. Warm Start</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14%</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15%</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0.4%</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-5.2%</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363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Avg % Improvement in WCSS:</a:t>
                      </a:r>
                      <a:b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Opt. Cold Start to Opt. Warm Start</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4%</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50%</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50%</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57696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 Heuristics to Opt. Warm Start</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7%</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14%</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14072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 Opt. Cold Start to Opt. Warm Start</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4%</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80%</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54%</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0652673"/>
                  </a:ext>
                </a:extLst>
              </a:tr>
              <a:tr h="5300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Total % Euclidean Models w/o solution or no change to Heuristic</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21%</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11%</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80%</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14%</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142718"/>
                  </a:ext>
                </a:extLst>
              </a:tr>
            </a:tbl>
          </a:graphicData>
        </a:graphic>
      </p:graphicFrame>
      <p:graphicFrame>
        <p:nvGraphicFramePr>
          <p:cNvPr id="10" name="Table 9">
            <a:extLst>
              <a:ext uri="{FF2B5EF4-FFF2-40B4-BE49-F238E27FC236}">
                <a16:creationId xmlns:a16="http://schemas.microsoft.com/office/drawing/2014/main" id="{64A56D52-3E84-A71A-51AB-FBF0D075C6DE}"/>
              </a:ext>
            </a:extLst>
          </p:cNvPr>
          <p:cNvGraphicFramePr>
            <a:graphicFrameLocks noGrp="1"/>
          </p:cNvGraphicFramePr>
          <p:nvPr>
            <p:extLst>
              <p:ext uri="{D42A27DB-BD31-4B8C-83A1-F6EECF244321}">
                <p14:modId xmlns:p14="http://schemas.microsoft.com/office/powerpoint/2010/main" val="4144958164"/>
              </p:ext>
            </p:extLst>
          </p:nvPr>
        </p:nvGraphicFramePr>
        <p:xfrm>
          <a:off x="194810" y="3845652"/>
          <a:ext cx="6038659" cy="1645920"/>
        </p:xfrm>
        <a:graphic>
          <a:graphicData uri="http://schemas.openxmlformats.org/drawingml/2006/table">
            <a:tbl>
              <a:tblPr bandRow="1">
                <a:tableStyleId>{69012ECD-51FC-41F1-AA8D-1B2483CD663E}</a:tableStyleId>
              </a:tblPr>
              <a:tblGrid>
                <a:gridCol w="1365567">
                  <a:extLst>
                    <a:ext uri="{9D8B030D-6E8A-4147-A177-3AD203B41FA5}">
                      <a16:colId xmlns:a16="http://schemas.microsoft.com/office/drawing/2014/main" val="680714054"/>
                    </a:ext>
                  </a:extLst>
                </a:gridCol>
                <a:gridCol w="1276667">
                  <a:extLst>
                    <a:ext uri="{9D8B030D-6E8A-4147-A177-3AD203B41FA5}">
                      <a16:colId xmlns:a16="http://schemas.microsoft.com/office/drawing/2014/main" val="2773820478"/>
                    </a:ext>
                  </a:extLst>
                </a:gridCol>
                <a:gridCol w="747776">
                  <a:extLst>
                    <a:ext uri="{9D8B030D-6E8A-4147-A177-3AD203B41FA5}">
                      <a16:colId xmlns:a16="http://schemas.microsoft.com/office/drawing/2014/main" val="1818647627"/>
                    </a:ext>
                  </a:extLst>
                </a:gridCol>
                <a:gridCol w="1068705">
                  <a:extLst>
                    <a:ext uri="{9D8B030D-6E8A-4147-A177-3AD203B41FA5}">
                      <a16:colId xmlns:a16="http://schemas.microsoft.com/office/drawing/2014/main" val="1739421714"/>
                    </a:ext>
                  </a:extLst>
                </a:gridCol>
                <a:gridCol w="911543">
                  <a:extLst>
                    <a:ext uri="{9D8B030D-6E8A-4147-A177-3AD203B41FA5}">
                      <a16:colId xmlns:a16="http://schemas.microsoft.com/office/drawing/2014/main" val="1580315372"/>
                    </a:ext>
                  </a:extLst>
                </a:gridCol>
                <a:gridCol w="668401">
                  <a:extLst>
                    <a:ext uri="{9D8B030D-6E8A-4147-A177-3AD203B41FA5}">
                      <a16:colId xmlns:a16="http://schemas.microsoft.com/office/drawing/2014/main" val="2962884834"/>
                    </a:ext>
                  </a:extLst>
                </a:gridCol>
              </a:tblGrid>
              <a:tr h="370840">
                <a:tc>
                  <a:txBody>
                    <a:bodyPr/>
                    <a:lstStyle/>
                    <a:p>
                      <a:pPr algn="ctr"/>
                      <a:r>
                        <a:rPr lang="en-US" sz="1400" dirty="0">
                          <a:solidFill>
                            <a:schemeClr val="accent2"/>
                          </a:solidFill>
                        </a:rPr>
                        <a:t>Preprocessing</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Percentage </a:t>
                      </a:r>
                      <a:br>
                        <a:rPr lang="en-US" sz="1400" dirty="0">
                          <a:solidFill>
                            <a:schemeClr val="accent2"/>
                          </a:solidFill>
                        </a:rPr>
                      </a:br>
                      <a:r>
                        <a:rPr lang="en-US" sz="1400" dirty="0">
                          <a:solidFill>
                            <a:schemeClr val="accent2"/>
                          </a:solidFill>
                        </a:rPr>
                        <a:t>of </a:t>
                      </a:r>
                    </a:p>
                    <a:p>
                      <a:pPr algn="ctr"/>
                      <a:r>
                        <a:rPr lang="en-US" sz="1400" dirty="0">
                          <a:solidFill>
                            <a:schemeClr val="accent2"/>
                          </a:solidFill>
                        </a:rPr>
                        <a:t>Observations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Warm </a:t>
                      </a:r>
                      <a:br>
                        <a:rPr lang="en-US" sz="1400" dirty="0">
                          <a:solidFill>
                            <a:schemeClr val="accent2"/>
                          </a:solidFill>
                        </a:rPr>
                      </a:br>
                      <a:r>
                        <a:rPr lang="en-US" sz="1400" dirty="0">
                          <a:solidFill>
                            <a:schemeClr val="accent2"/>
                          </a:solidFill>
                        </a:rPr>
                        <a:t>Start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Distance </a:t>
                      </a:r>
                    </a:p>
                    <a:p>
                      <a:pPr algn="ctr"/>
                      <a:r>
                        <a:rPr lang="en-US" sz="1400" dirty="0">
                          <a:solidFill>
                            <a:schemeClr val="accent2"/>
                          </a:solidFill>
                        </a:rPr>
                        <a:t>Metric</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Number </a:t>
                      </a:r>
                      <a:br>
                        <a:rPr lang="en-US" sz="1400" dirty="0">
                          <a:solidFill>
                            <a:schemeClr val="accent2"/>
                          </a:solidFill>
                        </a:rPr>
                      </a:br>
                      <a:r>
                        <a:rPr lang="en-US" sz="1400" dirty="0">
                          <a:solidFill>
                            <a:schemeClr val="accent2"/>
                          </a:solidFill>
                        </a:rPr>
                        <a:t>of</a:t>
                      </a:r>
                    </a:p>
                    <a:p>
                      <a:pPr algn="ctr"/>
                      <a:r>
                        <a:rPr lang="en-US" sz="1400" dirty="0">
                          <a:solidFill>
                            <a:schemeClr val="accent2"/>
                          </a:solidFill>
                        </a:rPr>
                        <a:t>Clusters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Time </a:t>
                      </a:r>
                    </a:p>
                    <a:p>
                      <a:pPr algn="ctr"/>
                      <a:r>
                        <a:rPr lang="en-US" sz="1400" dirty="0">
                          <a:solidFill>
                            <a:schemeClr val="accent2"/>
                          </a:solidFill>
                        </a:rPr>
                        <a:t>Limit </a:t>
                      </a:r>
                    </a:p>
                    <a:p>
                      <a:pPr algn="ctr"/>
                      <a:r>
                        <a:rPr lang="en-US" sz="1400" dirty="0">
                          <a:solidFill>
                            <a:schemeClr val="accent2"/>
                          </a:solidFill>
                        </a:rPr>
                        <a:t>[sec]</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21048336"/>
                  </a:ext>
                </a:extLst>
              </a:tr>
              <a:tr h="186417">
                <a:tc>
                  <a:txBody>
                    <a:bodyPr/>
                    <a:lstStyle/>
                    <a:p>
                      <a:pPr algn="ctr"/>
                      <a:r>
                        <a:rPr lang="en-US" sz="1400" dirty="0">
                          <a:solidFill>
                            <a:schemeClr val="accent2"/>
                          </a:solidFill>
                        </a:rPr>
                        <a:t>Normalized</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10%</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Yes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Euclidean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3</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30</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176393906"/>
                  </a:ext>
                </a:extLst>
              </a:tr>
              <a:tr h="185691">
                <a:tc>
                  <a:txBody>
                    <a:bodyPr/>
                    <a:lstStyle/>
                    <a:p>
                      <a:pPr algn="ctr"/>
                      <a:r>
                        <a:rPr lang="en-US" sz="1400" dirty="0">
                          <a:solidFill>
                            <a:schemeClr val="accent2"/>
                          </a:solidFill>
                        </a:rPr>
                        <a:t>Scaled</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25%</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No</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Manhattan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4</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90</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29357318"/>
                  </a:ext>
                </a:extLst>
              </a:tr>
              <a:tr h="164645">
                <a:tc>
                  <a:txBody>
                    <a:bodyPr/>
                    <a:lstStyle/>
                    <a:p>
                      <a:pPr algn="ctr"/>
                      <a:endParaRPr lang="en-US" sz="1400" dirty="0">
                        <a:solidFill>
                          <a:schemeClr val="accent2"/>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75%</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endParaRPr lang="en-US" sz="1400" dirty="0">
                        <a:solidFill>
                          <a:schemeClr val="accent2"/>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endParaRPr lang="en-US" sz="1400" dirty="0">
                        <a:solidFill>
                          <a:schemeClr val="accent2"/>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5</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180</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474733509"/>
                  </a:ext>
                </a:extLst>
              </a:tr>
            </a:tbl>
          </a:graphicData>
        </a:graphic>
      </p:graphicFrame>
    </p:spTree>
    <p:extLst>
      <p:ext uri="{BB962C8B-B14F-4D97-AF65-F5344CB8AC3E}">
        <p14:creationId xmlns:p14="http://schemas.microsoft.com/office/powerpoint/2010/main" val="1960540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136086-8F1C-7D69-72E5-AC7DB31A854B}"/>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50659DFB-6810-E8A7-3B0D-2E842628A43B}"/>
              </a:ext>
            </a:extLst>
          </p:cNvPr>
          <p:cNvSpPr>
            <a:spLocks noGrp="1"/>
          </p:cNvSpPr>
          <p:nvPr>
            <p:ph type="sldNum" sz="quarter" idx="11"/>
          </p:nvPr>
        </p:nvSpPr>
        <p:spPr/>
        <p:txBody>
          <a:bodyPr/>
          <a:lstStyle/>
          <a:p>
            <a:fld id="{3A74F2AC-1E9A-41D4-8B35-A069FB343260}" type="slidenum">
              <a:rPr lang="en-GB" smtClean="0"/>
              <a:pPr/>
              <a:t>2</a:t>
            </a:fld>
            <a:endParaRPr lang="en-GB"/>
          </a:p>
        </p:txBody>
      </p:sp>
      <p:graphicFrame>
        <p:nvGraphicFramePr>
          <p:cNvPr id="5" name="Table 4">
            <a:extLst>
              <a:ext uri="{FF2B5EF4-FFF2-40B4-BE49-F238E27FC236}">
                <a16:creationId xmlns:a16="http://schemas.microsoft.com/office/drawing/2014/main" id="{CAE0D415-23BD-2B62-C613-482B83C6D6A0}"/>
              </a:ext>
            </a:extLst>
          </p:cNvPr>
          <p:cNvGraphicFramePr>
            <a:graphicFrameLocks noGrp="1"/>
          </p:cNvGraphicFramePr>
          <p:nvPr>
            <p:extLst>
              <p:ext uri="{D42A27DB-BD31-4B8C-83A1-F6EECF244321}">
                <p14:modId xmlns:p14="http://schemas.microsoft.com/office/powerpoint/2010/main" val="381818254"/>
              </p:ext>
            </p:extLst>
          </p:nvPr>
        </p:nvGraphicFramePr>
        <p:xfrm>
          <a:off x="808830" y="1250465"/>
          <a:ext cx="7340216" cy="1833880"/>
        </p:xfrm>
        <a:graphic>
          <a:graphicData uri="http://schemas.openxmlformats.org/drawingml/2006/table">
            <a:tbl>
              <a:tblPr bandRow="1">
                <a:tableStyleId>{69012ECD-51FC-41F1-AA8D-1B2483CD663E}</a:tableStyleId>
              </a:tblPr>
              <a:tblGrid>
                <a:gridCol w="3512799">
                  <a:extLst>
                    <a:ext uri="{9D8B030D-6E8A-4147-A177-3AD203B41FA5}">
                      <a16:colId xmlns:a16="http://schemas.microsoft.com/office/drawing/2014/main" val="4103209260"/>
                    </a:ext>
                  </a:extLst>
                </a:gridCol>
                <a:gridCol w="1480457">
                  <a:extLst>
                    <a:ext uri="{9D8B030D-6E8A-4147-A177-3AD203B41FA5}">
                      <a16:colId xmlns:a16="http://schemas.microsoft.com/office/drawing/2014/main" val="3713915513"/>
                    </a:ext>
                  </a:extLst>
                </a:gridCol>
                <a:gridCol w="1402080">
                  <a:extLst>
                    <a:ext uri="{9D8B030D-6E8A-4147-A177-3AD203B41FA5}">
                      <a16:colId xmlns:a16="http://schemas.microsoft.com/office/drawing/2014/main" val="167225535"/>
                    </a:ext>
                  </a:extLst>
                </a:gridCol>
                <a:gridCol w="944880">
                  <a:extLst>
                    <a:ext uri="{9D8B030D-6E8A-4147-A177-3AD203B41FA5}">
                      <a16:colId xmlns:a16="http://schemas.microsoft.com/office/drawing/2014/main" val="2067001756"/>
                    </a:ext>
                  </a:extLst>
                </a:gridCol>
              </a:tblGrid>
              <a:tr h="370840">
                <a:tc gridSpan="2">
                  <a:txBody>
                    <a:bodyPr/>
                    <a:lstStyle/>
                    <a:p>
                      <a:pPr algn="ctr"/>
                      <a:r>
                        <a:rPr lang="en-US" dirty="0">
                          <a:solidFill>
                            <a:schemeClr val="accent2"/>
                          </a:solidFill>
                        </a:rPr>
                        <a:t>Similarity Dataset</a:t>
                      </a:r>
                    </a:p>
                  </a:txBody>
                  <a:tcPr anchor="ctr">
                    <a:lnR w="6350" cap="flat" cmpd="sng" algn="ctr">
                      <a:solidFill>
                        <a:schemeClr val="accent1"/>
                      </a:solidFill>
                      <a:prstDash val="solid"/>
                      <a:round/>
                      <a:headEnd type="none" w="med" len="med"/>
                      <a:tailEnd type="none" w="med" len="med"/>
                    </a:lnR>
                    <a:lnB w="6350" cap="flat" cmpd="sng" algn="ctr">
                      <a:solidFill>
                        <a:schemeClr val="accent1"/>
                      </a:solidFill>
                      <a:prstDash val="solid"/>
                      <a:round/>
                      <a:headEnd type="none" w="med" len="med"/>
                      <a:tailEnd type="none" w="med" len="med"/>
                    </a:lnB>
                  </a:tcPr>
                </a:tc>
                <a:tc hMerge="1">
                  <a:txBody>
                    <a:bodyPr/>
                    <a:lstStyle/>
                    <a:p>
                      <a:pPr algn="ctr"/>
                      <a:endParaRPr lang="en-US" dirty="0">
                        <a:solidFill>
                          <a:schemeClr val="accent2"/>
                        </a:solidFill>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Normalized</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Scaled</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85242888"/>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Warm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tcPr>
                </a:tc>
                <a:tc>
                  <a:txBody>
                    <a:bodyPr/>
                    <a:lstStyle/>
                    <a:p>
                      <a:pPr algn="ctr"/>
                      <a:r>
                        <a:rPr lang="en-US" dirty="0">
                          <a:solidFill>
                            <a:schemeClr val="accent2"/>
                          </a:solidFill>
                        </a:rPr>
                        <a:t>-5%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2%</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31915411"/>
                  </a:ext>
                </a:extLst>
              </a:tr>
              <a:tr h="346832">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14%</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09143629"/>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Cold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-7%</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04851194"/>
                  </a:ext>
                </a:extLst>
              </a:tr>
              <a:tr h="220558">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14%</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05475157"/>
                  </a:ext>
                </a:extLst>
              </a:tr>
            </a:tbl>
          </a:graphicData>
        </a:graphic>
      </p:graphicFrame>
      <p:graphicFrame>
        <p:nvGraphicFramePr>
          <p:cNvPr id="6" name="Table 5">
            <a:extLst>
              <a:ext uri="{FF2B5EF4-FFF2-40B4-BE49-F238E27FC236}">
                <a16:creationId xmlns:a16="http://schemas.microsoft.com/office/drawing/2014/main" id="{44AA12ED-E8C1-DB29-930E-5764FF382AD7}"/>
              </a:ext>
            </a:extLst>
          </p:cNvPr>
          <p:cNvGraphicFramePr>
            <a:graphicFrameLocks noGrp="1"/>
          </p:cNvGraphicFramePr>
          <p:nvPr>
            <p:extLst>
              <p:ext uri="{D42A27DB-BD31-4B8C-83A1-F6EECF244321}">
                <p14:modId xmlns:p14="http://schemas.microsoft.com/office/powerpoint/2010/main" val="1664169338"/>
              </p:ext>
            </p:extLst>
          </p:nvPr>
        </p:nvGraphicFramePr>
        <p:xfrm>
          <a:off x="808830" y="3522925"/>
          <a:ext cx="8956271" cy="1833880"/>
        </p:xfrm>
        <a:graphic>
          <a:graphicData uri="http://schemas.openxmlformats.org/drawingml/2006/table">
            <a:tbl>
              <a:tblPr bandRow="1">
                <a:tableStyleId>{69012ECD-51FC-41F1-AA8D-1B2483CD663E}</a:tableStyleId>
              </a:tblPr>
              <a:tblGrid>
                <a:gridCol w="3490140">
                  <a:extLst>
                    <a:ext uri="{9D8B030D-6E8A-4147-A177-3AD203B41FA5}">
                      <a16:colId xmlns:a16="http://schemas.microsoft.com/office/drawing/2014/main" val="4103209260"/>
                    </a:ext>
                  </a:extLst>
                </a:gridCol>
                <a:gridCol w="1470907">
                  <a:extLst>
                    <a:ext uri="{9D8B030D-6E8A-4147-A177-3AD203B41FA5}">
                      <a16:colId xmlns:a16="http://schemas.microsoft.com/office/drawing/2014/main" val="3713915513"/>
                    </a:ext>
                  </a:extLst>
                </a:gridCol>
                <a:gridCol w="1393036">
                  <a:extLst>
                    <a:ext uri="{9D8B030D-6E8A-4147-A177-3AD203B41FA5}">
                      <a16:colId xmlns:a16="http://schemas.microsoft.com/office/drawing/2014/main" val="167225535"/>
                    </a:ext>
                  </a:extLst>
                </a:gridCol>
                <a:gridCol w="1204710">
                  <a:extLst>
                    <a:ext uri="{9D8B030D-6E8A-4147-A177-3AD203B41FA5}">
                      <a16:colId xmlns:a16="http://schemas.microsoft.com/office/drawing/2014/main" val="2067001756"/>
                    </a:ext>
                  </a:extLst>
                </a:gridCol>
                <a:gridCol w="1397478">
                  <a:extLst>
                    <a:ext uri="{9D8B030D-6E8A-4147-A177-3AD203B41FA5}">
                      <a16:colId xmlns:a16="http://schemas.microsoft.com/office/drawing/2014/main" val="2624613315"/>
                    </a:ext>
                  </a:extLst>
                </a:gridCol>
              </a:tblGrid>
              <a:tr h="370840">
                <a:tc gridSpan="2">
                  <a:txBody>
                    <a:bodyPr/>
                    <a:lstStyle/>
                    <a:p>
                      <a:pPr algn="ctr"/>
                      <a:r>
                        <a:rPr lang="en-US" dirty="0">
                          <a:solidFill>
                            <a:schemeClr val="accent2"/>
                          </a:solidFill>
                        </a:rPr>
                        <a:t>Similarity Dataset</a:t>
                      </a:r>
                    </a:p>
                  </a:txBody>
                  <a:tcPr anchor="ctr">
                    <a:lnR w="6350" cap="flat" cmpd="sng" algn="ctr">
                      <a:solidFill>
                        <a:schemeClr val="accent1"/>
                      </a:solidFill>
                      <a:prstDash val="solid"/>
                      <a:round/>
                      <a:headEnd type="none" w="med" len="med"/>
                      <a:tailEnd type="none" w="med" len="med"/>
                    </a:lnR>
                    <a:lnB w="6350" cap="flat" cmpd="sng" algn="ctr">
                      <a:solidFill>
                        <a:schemeClr val="accent1"/>
                      </a:solidFill>
                      <a:prstDash val="solid"/>
                      <a:round/>
                      <a:headEnd type="none" w="med" len="med"/>
                      <a:tailEnd type="none" w="med" len="med"/>
                    </a:lnB>
                  </a:tcPr>
                </a:tc>
                <a:tc hMerge="1">
                  <a:txBody>
                    <a:bodyPr/>
                    <a:lstStyle/>
                    <a:p>
                      <a:pPr algn="ctr"/>
                      <a:endParaRPr lang="en-US" dirty="0">
                        <a:solidFill>
                          <a:schemeClr val="accent2"/>
                        </a:solidFill>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10% Obs.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25% Obs.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75% Obs.</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85242888"/>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Warm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tcPr>
                </a:tc>
                <a:tc>
                  <a:txBody>
                    <a:bodyPr/>
                    <a:lstStyle/>
                    <a:p>
                      <a:pPr algn="ctr"/>
                      <a:r>
                        <a:rPr lang="en-US" dirty="0">
                          <a:solidFill>
                            <a:schemeClr val="accent2"/>
                          </a:solidFill>
                        </a:rPr>
                        <a:t>-6%</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31915411"/>
                  </a:ext>
                </a:extLst>
              </a:tr>
              <a:tr h="346832">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5%</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09143629"/>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Cold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-6%</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04851194"/>
                  </a:ext>
                </a:extLst>
              </a:tr>
              <a:tr h="220558">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6%</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2%</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05475157"/>
                  </a:ext>
                </a:extLst>
              </a:tr>
            </a:tbl>
          </a:graphicData>
        </a:graphic>
      </p:graphicFrame>
    </p:spTree>
    <p:extLst>
      <p:ext uri="{BB962C8B-B14F-4D97-AF65-F5344CB8AC3E}">
        <p14:creationId xmlns:p14="http://schemas.microsoft.com/office/powerpoint/2010/main" val="2363619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136086-8F1C-7D69-72E5-AC7DB31A854B}"/>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50659DFB-6810-E8A7-3B0D-2E842628A43B}"/>
              </a:ext>
            </a:extLst>
          </p:cNvPr>
          <p:cNvSpPr>
            <a:spLocks noGrp="1"/>
          </p:cNvSpPr>
          <p:nvPr>
            <p:ph type="sldNum" sz="quarter" idx="11"/>
          </p:nvPr>
        </p:nvSpPr>
        <p:spPr/>
        <p:txBody>
          <a:bodyPr/>
          <a:lstStyle/>
          <a:p>
            <a:fld id="{3A74F2AC-1E9A-41D4-8B35-A069FB343260}" type="slidenum">
              <a:rPr lang="en-GB" smtClean="0"/>
              <a:pPr/>
              <a:t>3</a:t>
            </a:fld>
            <a:endParaRPr lang="en-GB"/>
          </a:p>
        </p:txBody>
      </p:sp>
      <p:graphicFrame>
        <p:nvGraphicFramePr>
          <p:cNvPr id="5" name="Table 4">
            <a:extLst>
              <a:ext uri="{FF2B5EF4-FFF2-40B4-BE49-F238E27FC236}">
                <a16:creationId xmlns:a16="http://schemas.microsoft.com/office/drawing/2014/main" id="{CAE0D415-23BD-2B62-C613-482B83C6D6A0}"/>
              </a:ext>
            </a:extLst>
          </p:cNvPr>
          <p:cNvGraphicFramePr>
            <a:graphicFrameLocks noGrp="1"/>
          </p:cNvGraphicFramePr>
          <p:nvPr>
            <p:extLst>
              <p:ext uri="{D42A27DB-BD31-4B8C-83A1-F6EECF244321}">
                <p14:modId xmlns:p14="http://schemas.microsoft.com/office/powerpoint/2010/main" val="3946657640"/>
              </p:ext>
            </p:extLst>
          </p:nvPr>
        </p:nvGraphicFramePr>
        <p:xfrm>
          <a:off x="808830" y="1250465"/>
          <a:ext cx="7340216" cy="1833880"/>
        </p:xfrm>
        <a:graphic>
          <a:graphicData uri="http://schemas.openxmlformats.org/drawingml/2006/table">
            <a:tbl>
              <a:tblPr bandRow="1">
                <a:tableStyleId>{69012ECD-51FC-41F1-AA8D-1B2483CD663E}</a:tableStyleId>
              </a:tblPr>
              <a:tblGrid>
                <a:gridCol w="3512799">
                  <a:extLst>
                    <a:ext uri="{9D8B030D-6E8A-4147-A177-3AD203B41FA5}">
                      <a16:colId xmlns:a16="http://schemas.microsoft.com/office/drawing/2014/main" val="4103209260"/>
                    </a:ext>
                  </a:extLst>
                </a:gridCol>
                <a:gridCol w="1480457">
                  <a:extLst>
                    <a:ext uri="{9D8B030D-6E8A-4147-A177-3AD203B41FA5}">
                      <a16:colId xmlns:a16="http://schemas.microsoft.com/office/drawing/2014/main" val="3713915513"/>
                    </a:ext>
                  </a:extLst>
                </a:gridCol>
                <a:gridCol w="1402080">
                  <a:extLst>
                    <a:ext uri="{9D8B030D-6E8A-4147-A177-3AD203B41FA5}">
                      <a16:colId xmlns:a16="http://schemas.microsoft.com/office/drawing/2014/main" val="167225535"/>
                    </a:ext>
                  </a:extLst>
                </a:gridCol>
                <a:gridCol w="944880">
                  <a:extLst>
                    <a:ext uri="{9D8B030D-6E8A-4147-A177-3AD203B41FA5}">
                      <a16:colId xmlns:a16="http://schemas.microsoft.com/office/drawing/2014/main" val="2067001756"/>
                    </a:ext>
                  </a:extLst>
                </a:gridCol>
              </a:tblGrid>
              <a:tr h="370840">
                <a:tc gridSpan="2">
                  <a:txBody>
                    <a:bodyPr/>
                    <a:lstStyle/>
                    <a:p>
                      <a:pPr algn="ctr"/>
                      <a:r>
                        <a:rPr lang="en-US" dirty="0">
                          <a:solidFill>
                            <a:schemeClr val="accent2"/>
                          </a:solidFill>
                        </a:rPr>
                        <a:t>Abalone Dataset</a:t>
                      </a:r>
                    </a:p>
                  </a:txBody>
                  <a:tcPr anchor="ctr">
                    <a:lnR w="6350" cap="flat" cmpd="sng" algn="ctr">
                      <a:solidFill>
                        <a:schemeClr val="accent1"/>
                      </a:solidFill>
                      <a:prstDash val="solid"/>
                      <a:round/>
                      <a:headEnd type="none" w="med" len="med"/>
                      <a:tailEnd type="none" w="med" len="med"/>
                    </a:lnR>
                    <a:lnB w="6350" cap="flat" cmpd="sng" algn="ctr">
                      <a:solidFill>
                        <a:schemeClr val="accent1"/>
                      </a:solidFill>
                      <a:prstDash val="solid"/>
                      <a:round/>
                      <a:headEnd type="none" w="med" len="med"/>
                      <a:tailEnd type="none" w="med" len="med"/>
                    </a:lnB>
                  </a:tcPr>
                </a:tc>
                <a:tc hMerge="1">
                  <a:txBody>
                    <a:bodyPr/>
                    <a:lstStyle/>
                    <a:p>
                      <a:pPr algn="ctr"/>
                      <a:endParaRPr lang="en-US" dirty="0">
                        <a:solidFill>
                          <a:schemeClr val="accent2"/>
                        </a:solidFill>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Normalized</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Scaled</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85242888"/>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Warm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31915411"/>
                  </a:ext>
                </a:extLst>
              </a:tr>
              <a:tr h="346832">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21%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6%</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09143629"/>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Cold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-29%</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-35%</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04851194"/>
                  </a:ext>
                </a:extLst>
              </a:tr>
              <a:tr h="220558">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-20%</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-32%</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05475157"/>
                  </a:ext>
                </a:extLst>
              </a:tr>
            </a:tbl>
          </a:graphicData>
        </a:graphic>
      </p:graphicFrame>
      <p:graphicFrame>
        <p:nvGraphicFramePr>
          <p:cNvPr id="6" name="Table 5">
            <a:extLst>
              <a:ext uri="{FF2B5EF4-FFF2-40B4-BE49-F238E27FC236}">
                <a16:creationId xmlns:a16="http://schemas.microsoft.com/office/drawing/2014/main" id="{44AA12ED-E8C1-DB29-930E-5764FF382AD7}"/>
              </a:ext>
            </a:extLst>
          </p:cNvPr>
          <p:cNvGraphicFramePr>
            <a:graphicFrameLocks noGrp="1"/>
          </p:cNvGraphicFramePr>
          <p:nvPr>
            <p:extLst>
              <p:ext uri="{D42A27DB-BD31-4B8C-83A1-F6EECF244321}">
                <p14:modId xmlns:p14="http://schemas.microsoft.com/office/powerpoint/2010/main" val="2998362274"/>
              </p:ext>
            </p:extLst>
          </p:nvPr>
        </p:nvGraphicFramePr>
        <p:xfrm>
          <a:off x="808830" y="3522925"/>
          <a:ext cx="8956271" cy="1833880"/>
        </p:xfrm>
        <a:graphic>
          <a:graphicData uri="http://schemas.openxmlformats.org/drawingml/2006/table">
            <a:tbl>
              <a:tblPr bandRow="1">
                <a:tableStyleId>{69012ECD-51FC-41F1-AA8D-1B2483CD663E}</a:tableStyleId>
              </a:tblPr>
              <a:tblGrid>
                <a:gridCol w="3490140">
                  <a:extLst>
                    <a:ext uri="{9D8B030D-6E8A-4147-A177-3AD203B41FA5}">
                      <a16:colId xmlns:a16="http://schemas.microsoft.com/office/drawing/2014/main" val="4103209260"/>
                    </a:ext>
                  </a:extLst>
                </a:gridCol>
                <a:gridCol w="1470907">
                  <a:extLst>
                    <a:ext uri="{9D8B030D-6E8A-4147-A177-3AD203B41FA5}">
                      <a16:colId xmlns:a16="http://schemas.microsoft.com/office/drawing/2014/main" val="3713915513"/>
                    </a:ext>
                  </a:extLst>
                </a:gridCol>
                <a:gridCol w="1393036">
                  <a:extLst>
                    <a:ext uri="{9D8B030D-6E8A-4147-A177-3AD203B41FA5}">
                      <a16:colId xmlns:a16="http://schemas.microsoft.com/office/drawing/2014/main" val="167225535"/>
                    </a:ext>
                  </a:extLst>
                </a:gridCol>
                <a:gridCol w="1204710">
                  <a:extLst>
                    <a:ext uri="{9D8B030D-6E8A-4147-A177-3AD203B41FA5}">
                      <a16:colId xmlns:a16="http://schemas.microsoft.com/office/drawing/2014/main" val="2067001756"/>
                    </a:ext>
                  </a:extLst>
                </a:gridCol>
                <a:gridCol w="1397478">
                  <a:extLst>
                    <a:ext uri="{9D8B030D-6E8A-4147-A177-3AD203B41FA5}">
                      <a16:colId xmlns:a16="http://schemas.microsoft.com/office/drawing/2014/main" val="2624613315"/>
                    </a:ext>
                  </a:extLst>
                </a:gridCol>
              </a:tblGrid>
              <a:tr h="370840">
                <a:tc gridSpan="2">
                  <a:txBody>
                    <a:bodyPr/>
                    <a:lstStyle/>
                    <a:p>
                      <a:pPr algn="ctr"/>
                      <a:r>
                        <a:rPr lang="en-US" dirty="0">
                          <a:solidFill>
                            <a:schemeClr val="accent2"/>
                          </a:solidFill>
                        </a:rPr>
                        <a:t>Abalone Dataset</a:t>
                      </a:r>
                    </a:p>
                  </a:txBody>
                  <a:tcPr anchor="ctr">
                    <a:lnR w="6350" cap="flat" cmpd="sng" algn="ctr">
                      <a:solidFill>
                        <a:schemeClr val="accent1"/>
                      </a:solidFill>
                      <a:prstDash val="solid"/>
                      <a:round/>
                      <a:headEnd type="none" w="med" len="med"/>
                      <a:tailEnd type="none" w="med" len="med"/>
                    </a:lnR>
                    <a:lnB w="6350" cap="flat" cmpd="sng" algn="ctr">
                      <a:solidFill>
                        <a:schemeClr val="accent1"/>
                      </a:solidFill>
                      <a:prstDash val="solid"/>
                      <a:round/>
                      <a:headEnd type="none" w="med" len="med"/>
                      <a:tailEnd type="none" w="med" len="med"/>
                    </a:lnB>
                  </a:tcPr>
                </a:tc>
                <a:tc hMerge="1">
                  <a:txBody>
                    <a:bodyPr/>
                    <a:lstStyle/>
                    <a:p>
                      <a:pPr algn="ctr"/>
                      <a:endParaRPr lang="en-US" dirty="0">
                        <a:solidFill>
                          <a:schemeClr val="accent2"/>
                        </a:solidFill>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10% Obs.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25% Obs.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75% Obs.</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85242888"/>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Warm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0%</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31915411"/>
                  </a:ext>
                </a:extLst>
              </a:tr>
              <a:tr h="346832">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15%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27%</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09143629"/>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Cold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-16%</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-40%</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-50%</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04851194"/>
                  </a:ext>
                </a:extLst>
              </a:tr>
              <a:tr h="220558">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-9%</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-25%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-50%</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05475157"/>
                  </a:ext>
                </a:extLst>
              </a:tr>
            </a:tbl>
          </a:graphicData>
        </a:graphic>
      </p:graphicFrame>
    </p:spTree>
    <p:extLst>
      <p:ext uri="{BB962C8B-B14F-4D97-AF65-F5344CB8AC3E}">
        <p14:creationId xmlns:p14="http://schemas.microsoft.com/office/powerpoint/2010/main" val="4091812389"/>
      </p:ext>
    </p:extLst>
  </p:cSld>
  <p:clrMapOvr>
    <a:masterClrMapping/>
  </p:clrMapOvr>
</p:sld>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ADDA77-3326-4952-8EB6-098CD7AE2F3F}">
  <ds:schemaRefs>
    <ds:schemaRef ds:uri="http://schemas.microsoft.com/office/2006/metadata/properties"/>
    <ds:schemaRef ds:uri="http://schemas.microsoft.com/office/infopath/2007/PartnerControls"/>
    <ds:schemaRef ds:uri="7097b299-c2ac-4eb1-aec2-08cd1aa2aff0"/>
    <ds:schemaRef ds:uri="a5bf85ab-5b89-45d5-812d-d881043611a5"/>
  </ds:schemaRefs>
</ds:datastoreItem>
</file>

<file path=customXml/itemProps2.xml><?xml version="1.0" encoding="utf-8"?>
<ds:datastoreItem xmlns:ds="http://schemas.openxmlformats.org/officeDocument/2006/customXml" ds:itemID="{73456697-91D3-40E4-9E25-ACB00D34D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7b299-c2ac-4eb1-aec2-08cd1aa2aff0"/>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FB81A3-EB9C-4B5B-84A8-3AF39DB38F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123</TotalTime>
  <Words>438</Words>
  <Application>Microsoft Macintosh PowerPoint</Application>
  <PresentationFormat>Widescreen</PresentationFormat>
  <Paragraphs>139</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Arial Black</vt:lpstr>
      <vt:lpstr>Calibri</vt:lpstr>
      <vt:lpstr>Franklin Gothic Book</vt:lpstr>
      <vt:lpstr>MIT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Zack Hendrick Horton</cp:lastModifiedBy>
  <cp:revision>11</cp:revision>
  <dcterms:created xsi:type="dcterms:W3CDTF">2022-06-27T07:10:21Z</dcterms:created>
  <dcterms:modified xsi:type="dcterms:W3CDTF">2023-12-13T02:35:55Z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